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12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284009-AF72-40F6-8090-E37FB0AE98FB}" type="datetimeFigureOut">
              <a:rPr lang="en-US" smtClean="0"/>
              <a:pPr/>
              <a:t>12/28/2019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F16A0D-589C-4538-A2F6-B388248A3ACF}"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284009-AF72-40F6-8090-E37FB0AE98FB}" type="datetimeFigureOut">
              <a:rPr lang="en-US" smtClean="0"/>
              <a:pPr/>
              <a:t>12/28/2019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F16A0D-589C-4538-A2F6-B388248A3AC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284009-AF72-40F6-8090-E37FB0AE98FB}" type="datetimeFigureOut">
              <a:rPr lang="en-US" smtClean="0"/>
              <a:pPr/>
              <a:t>12/28/2019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F16A0D-589C-4538-A2F6-B388248A3ACF}"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284009-AF72-40F6-8090-E37FB0AE98FB}" type="datetimeFigureOut">
              <a:rPr lang="en-US" smtClean="0"/>
              <a:pPr/>
              <a:t>12/28/2019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F16A0D-589C-4538-A2F6-B388248A3ACF}"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284009-AF72-40F6-8090-E37FB0AE98FB}" type="datetimeFigureOut">
              <a:rPr lang="en-US" smtClean="0"/>
              <a:pPr/>
              <a:t>12/28/2019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F16A0D-589C-4538-A2F6-B388248A3ACF}"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6284009-AF72-40F6-8090-E37FB0AE98FB}" type="datetimeFigureOut">
              <a:rPr lang="en-US" smtClean="0"/>
              <a:pPr/>
              <a:t>12/28/2019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AF16A0D-589C-4538-A2F6-B388248A3ACF}"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6284009-AF72-40F6-8090-E37FB0AE98FB}" type="datetimeFigureOut">
              <a:rPr lang="en-US" smtClean="0"/>
              <a:pPr/>
              <a:t>12/28/2019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AF16A0D-589C-4538-A2F6-B388248A3ACF}"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6284009-AF72-40F6-8090-E37FB0AE98FB}" type="datetimeFigureOut">
              <a:rPr lang="en-US" smtClean="0"/>
              <a:pPr/>
              <a:t>12/28/2019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AF16A0D-589C-4538-A2F6-B388248A3ACF}"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284009-AF72-40F6-8090-E37FB0AE98FB}" type="datetimeFigureOut">
              <a:rPr lang="en-US" smtClean="0"/>
              <a:pPr/>
              <a:t>12/28/2019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AF16A0D-589C-4538-A2F6-B388248A3AC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284009-AF72-40F6-8090-E37FB0AE98FB}" type="datetimeFigureOut">
              <a:rPr lang="en-US" smtClean="0"/>
              <a:pPr/>
              <a:t>12/28/2019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AF16A0D-589C-4538-A2F6-B388248A3ACF}"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284009-AF72-40F6-8090-E37FB0AE98FB}" type="datetimeFigureOut">
              <a:rPr lang="en-US" smtClean="0"/>
              <a:pPr/>
              <a:t>12/28/2019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AF16A0D-589C-4538-A2F6-B388248A3ACF}"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284009-AF72-40F6-8090-E37FB0AE98FB}" type="datetimeFigureOut">
              <a:rPr lang="en-US" smtClean="0"/>
              <a:pPr/>
              <a:t>12/28/2019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F16A0D-589C-4538-A2F6-B388248A3ACF}"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819400"/>
            <a:ext cx="7772400" cy="1470025"/>
          </a:xfrm>
        </p:spPr>
        <p:txBody>
          <a:bodyPr>
            <a:normAutofit fontScale="90000"/>
          </a:bodyPr>
          <a:lstStyle/>
          <a:p>
            <a:r>
              <a:rPr lang="en-US" sz="5300" b="1" dirty="0" smtClean="0">
                <a:solidFill>
                  <a:srgbClr val="FF0000"/>
                </a:solidFill>
              </a:rPr>
              <a:t>CASE TAKING</a:t>
            </a:r>
            <a:br>
              <a:rPr lang="en-US" sz="5300" b="1" dirty="0" smtClean="0">
                <a:solidFill>
                  <a:srgbClr val="FF0000"/>
                </a:solidFill>
              </a:rPr>
            </a:br>
            <a:r>
              <a:rPr lang="en-US" sz="5300" b="1" dirty="0" err="1" smtClean="0">
                <a:solidFill>
                  <a:srgbClr val="00B050"/>
                </a:solidFill>
              </a:rPr>
              <a:t>Dr.KENT’S</a:t>
            </a:r>
            <a:r>
              <a:rPr lang="en-US" sz="5300" b="1" dirty="0">
                <a:solidFill>
                  <a:srgbClr val="00B050"/>
                </a:solidFill>
              </a:rPr>
              <a:t> </a:t>
            </a:r>
            <a:r>
              <a:rPr lang="en-US" sz="5300" b="1" dirty="0" smtClean="0">
                <a:solidFill>
                  <a:srgbClr val="00B050"/>
                </a:solidFill>
              </a:rPr>
              <a:t>INSTRUCTIONS</a:t>
            </a:r>
            <a:br>
              <a:rPr lang="en-US" sz="5300" b="1" dirty="0" smtClean="0">
                <a:solidFill>
                  <a:srgbClr val="00B050"/>
                </a:solidFill>
              </a:rPr>
            </a:br>
            <a:r>
              <a:rPr lang="en-US" dirty="0" smtClean="0">
                <a:solidFill>
                  <a:srgbClr val="00B050"/>
                </a:solidFill>
              </a:rPr>
              <a:t/>
            </a:r>
            <a:br>
              <a:rPr lang="en-US" dirty="0" smtClean="0">
                <a:solidFill>
                  <a:srgbClr val="00B050"/>
                </a:solidFill>
              </a:rPr>
            </a:br>
            <a:r>
              <a:rPr lang="en-US" dirty="0">
                <a:solidFill>
                  <a:srgbClr val="00B050"/>
                </a:solidFill>
              </a:rPr>
              <a:t/>
            </a:r>
            <a:br>
              <a:rPr lang="en-US" dirty="0">
                <a:solidFill>
                  <a:srgbClr val="00B050"/>
                </a:solidFill>
              </a:rPr>
            </a:br>
            <a:r>
              <a:rPr lang="en-US" sz="2700" dirty="0">
                <a:solidFill>
                  <a:srgbClr val="00B050"/>
                </a:solidFill>
              </a:rPr>
              <a:t/>
            </a:r>
            <a:br>
              <a:rPr lang="en-US" sz="2700" dirty="0">
                <a:solidFill>
                  <a:srgbClr val="00B050"/>
                </a:solidFill>
              </a:rPr>
            </a:br>
            <a:r>
              <a:rPr lang="en-US" sz="2700" b="1" dirty="0">
                <a:solidFill>
                  <a:schemeClr val="tx2">
                    <a:lumMod val="50000"/>
                  </a:schemeClr>
                </a:solidFill>
                <a:latin typeface="Bahnschrift SemiBold" panose="020B0502040204020203" pitchFamily="34" charset="0"/>
              </a:rPr>
              <a:t>DR CHANDRA HASAN C M, M.D(</a:t>
            </a:r>
            <a:r>
              <a:rPr lang="en-US" sz="2700" b="1" dirty="0" err="1">
                <a:solidFill>
                  <a:schemeClr val="tx2">
                    <a:lumMod val="50000"/>
                  </a:schemeClr>
                </a:solidFill>
                <a:latin typeface="Bahnschrift SemiBold" panose="020B0502040204020203" pitchFamily="34" charset="0"/>
              </a:rPr>
              <a:t>Hom</a:t>
            </a:r>
            <a:r>
              <a:rPr lang="en-US" sz="2700" b="1" dirty="0">
                <a:solidFill>
                  <a:schemeClr val="tx2">
                    <a:lumMod val="50000"/>
                  </a:schemeClr>
                </a:solidFill>
                <a:latin typeface="Bahnschrift SemiBold" panose="020B0502040204020203" pitchFamily="34" charset="0"/>
              </a:rPr>
              <a:t>),</a:t>
            </a:r>
            <a:br>
              <a:rPr lang="en-US" sz="2700" b="1" dirty="0">
                <a:solidFill>
                  <a:schemeClr val="tx2">
                    <a:lumMod val="50000"/>
                  </a:schemeClr>
                </a:solidFill>
                <a:latin typeface="Bahnschrift SemiBold" panose="020B0502040204020203" pitchFamily="34" charset="0"/>
              </a:rPr>
            </a:br>
            <a:r>
              <a:rPr lang="en-US" sz="2700" b="1" dirty="0">
                <a:solidFill>
                  <a:schemeClr val="tx2">
                    <a:lumMod val="50000"/>
                  </a:schemeClr>
                </a:solidFill>
                <a:latin typeface="Bahnschrift SemiBold" panose="020B0502040204020203" pitchFamily="34" charset="0"/>
              </a:rPr>
              <a:t>ASSOCIATE PROFESSOR,</a:t>
            </a:r>
            <a:br>
              <a:rPr lang="en-US" sz="2700" b="1" dirty="0">
                <a:solidFill>
                  <a:schemeClr val="tx2">
                    <a:lumMod val="50000"/>
                  </a:schemeClr>
                </a:solidFill>
                <a:latin typeface="Bahnschrift SemiBold" panose="020B0502040204020203" pitchFamily="34" charset="0"/>
              </a:rPr>
            </a:br>
            <a:r>
              <a:rPr lang="en-US" sz="2700" b="1" dirty="0">
                <a:solidFill>
                  <a:schemeClr val="tx2">
                    <a:lumMod val="50000"/>
                  </a:schemeClr>
                </a:solidFill>
                <a:latin typeface="Bahnschrift SemiBold" panose="020B0502040204020203" pitchFamily="34" charset="0"/>
              </a:rPr>
              <a:t>DEPT OF REPERTORY,</a:t>
            </a:r>
            <a:br>
              <a:rPr lang="en-US" sz="2700" b="1" dirty="0">
                <a:solidFill>
                  <a:schemeClr val="tx2">
                    <a:lumMod val="50000"/>
                  </a:schemeClr>
                </a:solidFill>
                <a:latin typeface="Bahnschrift SemiBold" panose="020B0502040204020203" pitchFamily="34" charset="0"/>
              </a:rPr>
            </a:br>
            <a:r>
              <a:rPr lang="en-US" sz="2700" b="1" dirty="0">
                <a:solidFill>
                  <a:schemeClr val="tx2">
                    <a:lumMod val="50000"/>
                  </a:schemeClr>
                </a:solidFill>
                <a:latin typeface="Bahnschrift SemiBold" panose="020B0502040204020203" pitchFamily="34" charset="0"/>
              </a:rPr>
              <a:t>SARADA KRISHNA HOMOEOPATHIC MEDICAL COLLEGE,</a:t>
            </a:r>
            <a:br>
              <a:rPr lang="en-US" sz="2700" b="1" dirty="0">
                <a:solidFill>
                  <a:schemeClr val="tx2">
                    <a:lumMod val="50000"/>
                  </a:schemeClr>
                </a:solidFill>
                <a:latin typeface="Bahnschrift SemiBold" panose="020B0502040204020203" pitchFamily="34" charset="0"/>
              </a:rPr>
            </a:br>
            <a:r>
              <a:rPr lang="en-US" sz="2700" b="1" dirty="0">
                <a:solidFill>
                  <a:schemeClr val="tx2">
                    <a:lumMod val="50000"/>
                  </a:schemeClr>
                </a:solidFill>
                <a:latin typeface="Bahnschrift SemiBold" panose="020B0502040204020203" pitchFamily="34" charset="0"/>
              </a:rPr>
              <a:t>KULASEKHARAM</a:t>
            </a:r>
            <a:endParaRPr lang="en-US" sz="2700" dirty="0">
              <a:solidFill>
                <a:srgbClr val="00B05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normAutofit/>
          </a:bodyPr>
          <a:lstStyle/>
          <a:p>
            <a:pPr>
              <a:buNone/>
            </a:pPr>
            <a:r>
              <a:rPr lang="en-US" sz="2400" b="1" dirty="0" smtClean="0"/>
              <a:t>          </a:t>
            </a:r>
            <a:r>
              <a:rPr lang="en-US" sz="2400" dirty="0" smtClean="0">
                <a:solidFill>
                  <a:srgbClr val="7030A0"/>
                </a:solidFill>
              </a:rPr>
              <a:t>30, The physician must be possessed of an uncommon share of circumspection and tact, a knowledge of the human heart, prudence,(cleverness) and patience, to be enabled to form to him self to obtain true and complete image of disease in all its details.</a:t>
            </a:r>
          </a:p>
          <a:p>
            <a:pPr>
              <a:buNone/>
            </a:pPr>
            <a:r>
              <a:rPr lang="en-US" sz="2400" dirty="0" smtClean="0">
                <a:solidFill>
                  <a:srgbClr val="FF0000"/>
                </a:solidFill>
              </a:rPr>
              <a:t>                                                    THANK  YOU</a:t>
            </a:r>
            <a:endParaRPr lang="en-US" sz="2400" dirty="0">
              <a:solidFill>
                <a:srgbClr val="FF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324600"/>
          </a:xfrm>
        </p:spPr>
        <p:txBody>
          <a:bodyPr>
            <a:normAutofit/>
          </a:bodyPr>
          <a:lstStyle/>
          <a:p>
            <a:pPr>
              <a:buNone/>
            </a:pPr>
            <a:r>
              <a:rPr lang="en-US" sz="2400" b="1" dirty="0" smtClean="0">
                <a:solidFill>
                  <a:srgbClr val="FF0000"/>
                </a:solidFill>
              </a:rPr>
              <a:t>         Dr.Kent’s instructions about examination of the patient.</a:t>
            </a:r>
          </a:p>
          <a:p>
            <a:pPr>
              <a:buNone/>
            </a:pPr>
            <a:r>
              <a:rPr lang="en-US" sz="2400" b="1" dirty="0">
                <a:solidFill>
                  <a:srgbClr val="7030A0"/>
                </a:solidFill>
              </a:rPr>
              <a:t> </a:t>
            </a:r>
            <a:r>
              <a:rPr lang="en-US" sz="2400" b="1" dirty="0" smtClean="0">
                <a:solidFill>
                  <a:srgbClr val="7030A0"/>
                </a:solidFill>
              </a:rPr>
              <a:t>           1</a:t>
            </a:r>
            <a:r>
              <a:rPr lang="en-US" sz="2400" dirty="0" smtClean="0">
                <a:solidFill>
                  <a:srgbClr val="7030A0"/>
                </a:solidFill>
              </a:rPr>
              <a:t>, One of the most important thing in securing the image of the sickness is to preserve in simplicity what the patient tells us in his own way, unless he digresses (scattering) from the important things, i.e., talks about other topics.</a:t>
            </a:r>
          </a:p>
          <a:p>
            <a:pPr>
              <a:buNone/>
            </a:pPr>
            <a:r>
              <a:rPr lang="en-US" sz="2400" dirty="0">
                <a:solidFill>
                  <a:srgbClr val="7030A0"/>
                </a:solidFill>
              </a:rPr>
              <a:t> </a:t>
            </a:r>
            <a:r>
              <a:rPr lang="en-US" sz="2400" dirty="0" smtClean="0">
                <a:solidFill>
                  <a:srgbClr val="7030A0"/>
                </a:solidFill>
              </a:rPr>
              <a:t>          </a:t>
            </a:r>
            <a:r>
              <a:rPr lang="en-US" sz="2400" b="1" dirty="0" smtClean="0">
                <a:solidFill>
                  <a:srgbClr val="7030A0"/>
                </a:solidFill>
              </a:rPr>
              <a:t> 2</a:t>
            </a:r>
            <a:r>
              <a:rPr lang="en-US" sz="2400" dirty="0" smtClean="0">
                <a:solidFill>
                  <a:srgbClr val="7030A0"/>
                </a:solidFill>
              </a:rPr>
              <a:t>, Let him tell his own sufferings in his own way with out interruption, and in the record use his own language, only correcting his grammatical errors for the purpose of procuring (obtain or maintain) the record  perfect as possible.</a:t>
            </a:r>
          </a:p>
          <a:p>
            <a:pPr>
              <a:buNone/>
            </a:pPr>
            <a:r>
              <a:rPr lang="en-US" sz="2400" b="1" dirty="0">
                <a:solidFill>
                  <a:srgbClr val="7030A0"/>
                </a:solidFill>
              </a:rPr>
              <a:t> </a:t>
            </a:r>
            <a:r>
              <a:rPr lang="en-US" sz="2400" b="1" dirty="0" smtClean="0">
                <a:solidFill>
                  <a:srgbClr val="7030A0"/>
                </a:solidFill>
              </a:rPr>
              <a:t>            3</a:t>
            </a:r>
            <a:r>
              <a:rPr lang="en-US" sz="2400" dirty="0" smtClean="0">
                <a:solidFill>
                  <a:srgbClr val="7030A0"/>
                </a:solidFill>
              </a:rPr>
              <a:t>, If you use synonyms , be sure that they are synonyms and cannot be perverted (changed). For example the woman speaks of her monthly menstrual period or as her ‘show’ the more suitable term used is ‘menses’, which is the woman’s  synonym for those expressions, even though the condition is ’show’. So the physician must verify it.</a:t>
            </a:r>
          </a:p>
          <a:p>
            <a:pPr>
              <a:buNone/>
            </a:pPr>
            <a:endParaRPr lang="en-US" sz="24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00800"/>
          </a:xfrm>
        </p:spPr>
        <p:txBody>
          <a:bodyPr>
            <a:normAutofit/>
          </a:bodyPr>
          <a:lstStyle/>
          <a:p>
            <a:pPr>
              <a:buNone/>
            </a:pPr>
            <a:r>
              <a:rPr lang="en-US" sz="2400" b="1" dirty="0" smtClean="0">
                <a:solidFill>
                  <a:srgbClr val="7030A0"/>
                </a:solidFill>
              </a:rPr>
              <a:t>             4</a:t>
            </a:r>
            <a:r>
              <a:rPr lang="en-US" sz="2400" dirty="0" smtClean="0">
                <a:solidFill>
                  <a:srgbClr val="7030A0"/>
                </a:solidFill>
              </a:rPr>
              <a:t>, It is one of the most important thing in forming record of a patient, able to read it at a subsequent examination , with out being disturbed by the repeated statements of the patient. Record </a:t>
            </a:r>
            <a:r>
              <a:rPr lang="en-US" sz="2400" smtClean="0">
                <a:solidFill>
                  <a:srgbClr val="7030A0"/>
                </a:solidFill>
              </a:rPr>
              <a:t>the symptoms one by one.</a:t>
            </a:r>
            <a:endParaRPr lang="en-US" sz="2400" dirty="0" smtClean="0">
              <a:solidFill>
                <a:srgbClr val="7030A0"/>
              </a:solidFill>
            </a:endParaRPr>
          </a:p>
          <a:p>
            <a:pPr>
              <a:buNone/>
            </a:pPr>
            <a:r>
              <a:rPr lang="en-US" sz="2400" b="1" dirty="0">
                <a:solidFill>
                  <a:srgbClr val="7030A0"/>
                </a:solidFill>
              </a:rPr>
              <a:t> </a:t>
            </a:r>
            <a:r>
              <a:rPr lang="en-US" sz="2400" b="1" dirty="0" smtClean="0">
                <a:solidFill>
                  <a:srgbClr val="7030A0"/>
                </a:solidFill>
              </a:rPr>
              <a:t>            5</a:t>
            </a:r>
            <a:r>
              <a:rPr lang="en-US" sz="2400" dirty="0" smtClean="0">
                <a:solidFill>
                  <a:srgbClr val="7030A0"/>
                </a:solidFill>
              </a:rPr>
              <a:t>, If you write a record in consecutive sentence, you will be confused when hunting out the symptoms of the patient, that you will be unable to form an image of the sickness in the mind.</a:t>
            </a:r>
          </a:p>
          <a:p>
            <a:pPr>
              <a:buNone/>
            </a:pPr>
            <a:r>
              <a:rPr lang="en-US" sz="2400" b="1" dirty="0" smtClean="0">
                <a:solidFill>
                  <a:srgbClr val="7030A0"/>
                </a:solidFill>
              </a:rPr>
              <a:t>             6</a:t>
            </a:r>
            <a:r>
              <a:rPr lang="en-US" sz="2400" dirty="0" smtClean="0">
                <a:solidFill>
                  <a:srgbClr val="7030A0"/>
                </a:solidFill>
              </a:rPr>
              <a:t>, While patient narrating the symptoms record all the symptoms narrated, while writing physician must notice the record  whether all the symptoms narrated by the patient are recorded,  if the recording is wrong it is defective.</a:t>
            </a:r>
          </a:p>
          <a:p>
            <a:pPr>
              <a:buNone/>
            </a:pPr>
            <a:r>
              <a:rPr lang="en-US" sz="2400" b="1" dirty="0" smtClean="0">
                <a:solidFill>
                  <a:srgbClr val="7030A0"/>
                </a:solidFill>
              </a:rPr>
              <a:t>             7</a:t>
            </a:r>
            <a:r>
              <a:rPr lang="en-US" sz="2400" dirty="0" smtClean="0">
                <a:solidFill>
                  <a:srgbClr val="7030A0"/>
                </a:solidFill>
              </a:rPr>
              <a:t>, After the patient has detailed his sufferings in his own way, the physician have to go through them, and discover all the symptoms that the physician predicated (expected) are mentioned .Then the physician can make enquiry of some one  </a:t>
            </a:r>
            <a:endParaRPr lang="en-US" sz="2400" dirty="0">
              <a:solidFill>
                <a:srgbClr val="7030A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381000"/>
            <a:ext cx="8229600" cy="6324600"/>
          </a:xfrm>
        </p:spPr>
        <p:txBody>
          <a:bodyPr>
            <a:noAutofit/>
          </a:bodyPr>
          <a:lstStyle/>
          <a:p>
            <a:pPr>
              <a:buNone/>
            </a:pPr>
            <a:r>
              <a:rPr lang="en-US" sz="2400" dirty="0" smtClean="0">
                <a:solidFill>
                  <a:srgbClr val="7030A0"/>
                </a:solidFill>
              </a:rPr>
              <a:t>         who has been with this patient, only the mother or wife who has been observing all the sick individual has complained of. </a:t>
            </a:r>
          </a:p>
          <a:p>
            <a:pPr>
              <a:buNone/>
            </a:pPr>
            <a:r>
              <a:rPr lang="en-US" sz="2400" b="1" dirty="0" smtClean="0">
                <a:solidFill>
                  <a:srgbClr val="7030A0"/>
                </a:solidFill>
              </a:rPr>
              <a:t>           8</a:t>
            </a:r>
            <a:r>
              <a:rPr lang="en-US" sz="2400" dirty="0" smtClean="0">
                <a:solidFill>
                  <a:srgbClr val="7030A0"/>
                </a:solidFill>
              </a:rPr>
              <a:t>, After the bystander’s narration about the patient is over, it is the duty of the physician to observe the bystander is over anxious or frightened about the disease while narrating the symptoms of the patient, if so the narration is mingled with their own notions.</a:t>
            </a:r>
          </a:p>
          <a:p>
            <a:pPr>
              <a:buNone/>
            </a:pPr>
            <a:r>
              <a:rPr lang="en-US" sz="2400" b="1" dirty="0" smtClean="0">
                <a:solidFill>
                  <a:srgbClr val="7030A0"/>
                </a:solidFill>
              </a:rPr>
              <a:t>          9</a:t>
            </a:r>
            <a:r>
              <a:rPr lang="en-US" sz="2400" dirty="0" smtClean="0">
                <a:solidFill>
                  <a:srgbClr val="7030A0"/>
                </a:solidFill>
              </a:rPr>
              <a:t>, Two or three of the observers (bystanders) who are intelligent been consulted and their statements are recorded, then the physician note his observations.</a:t>
            </a:r>
          </a:p>
          <a:p>
            <a:pPr>
              <a:buNone/>
            </a:pPr>
            <a:r>
              <a:rPr lang="en-US" sz="2400" dirty="0" smtClean="0">
                <a:solidFill>
                  <a:srgbClr val="7030A0"/>
                </a:solidFill>
              </a:rPr>
              <a:t>         </a:t>
            </a:r>
            <a:r>
              <a:rPr lang="en-US" sz="2400" b="1" dirty="0" smtClean="0">
                <a:solidFill>
                  <a:srgbClr val="7030A0"/>
                </a:solidFill>
              </a:rPr>
              <a:t> 10</a:t>
            </a:r>
            <a:r>
              <a:rPr lang="en-US" sz="2400" dirty="0" smtClean="0">
                <a:solidFill>
                  <a:srgbClr val="7030A0"/>
                </a:solidFill>
              </a:rPr>
              <a:t>, The physician must know how the questions are formulated and asked. Be sure you have not put any word in to your patients mouth or biased (prejudice) his expressions. You want all details with out asking about it directly.</a:t>
            </a:r>
          </a:p>
          <a:p>
            <a:pPr>
              <a:buNone/>
            </a:pPr>
            <a:endParaRPr lang="en-US" sz="2400" dirty="0">
              <a:solidFill>
                <a:srgbClr val="7030A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52400"/>
            <a:ext cx="8229600" cy="6705600"/>
          </a:xfrm>
        </p:spPr>
        <p:txBody>
          <a:bodyPr>
            <a:normAutofit/>
          </a:bodyPr>
          <a:lstStyle/>
          <a:p>
            <a:pPr>
              <a:buNone/>
            </a:pPr>
            <a:r>
              <a:rPr lang="en-US" sz="2400" b="1" dirty="0" smtClean="0">
                <a:solidFill>
                  <a:srgbClr val="7030A0"/>
                </a:solidFill>
              </a:rPr>
              <a:t>           11,</a:t>
            </a:r>
            <a:r>
              <a:rPr lang="en-US" sz="2400" dirty="0" smtClean="0">
                <a:solidFill>
                  <a:srgbClr val="7030A0"/>
                </a:solidFill>
              </a:rPr>
              <a:t>Don’t</a:t>
            </a:r>
            <a:r>
              <a:rPr lang="en-US" sz="2400" b="1" dirty="0" smtClean="0">
                <a:solidFill>
                  <a:srgbClr val="7030A0"/>
                </a:solidFill>
              </a:rPr>
              <a:t> </a:t>
            </a:r>
            <a:r>
              <a:rPr lang="en-US" sz="2400" dirty="0" smtClean="0">
                <a:solidFill>
                  <a:srgbClr val="7030A0"/>
                </a:solidFill>
              </a:rPr>
              <a:t>ask direct questions in which the patient answers ’yes’ or ‘no’ ,and questions give a choice of answers are defective. Ask collateral (indirect) questions , then only the patient think and answer correctly. Never allow yourselves to hurry the patient.</a:t>
            </a:r>
          </a:p>
          <a:p>
            <a:pPr>
              <a:buNone/>
            </a:pPr>
            <a:r>
              <a:rPr lang="en-US" sz="2400" b="1" dirty="0" smtClean="0">
                <a:solidFill>
                  <a:srgbClr val="7030A0"/>
                </a:solidFill>
              </a:rPr>
              <a:t>            12</a:t>
            </a:r>
            <a:r>
              <a:rPr lang="en-US" sz="2400" dirty="0" smtClean="0">
                <a:solidFill>
                  <a:srgbClr val="7030A0"/>
                </a:solidFill>
              </a:rPr>
              <a:t>, Keep the patient talking and keep him talking close to the line ,you can find out symptoms in general and particular. If he goes off bring him back to the line quietly and with out disturbing him.</a:t>
            </a:r>
          </a:p>
          <a:p>
            <a:pPr>
              <a:buNone/>
            </a:pPr>
            <a:r>
              <a:rPr lang="en-US" sz="2400" dirty="0" smtClean="0">
                <a:solidFill>
                  <a:srgbClr val="7030A0"/>
                </a:solidFill>
              </a:rPr>
              <a:t>          </a:t>
            </a:r>
            <a:r>
              <a:rPr lang="en-US" sz="2400" b="1" dirty="0" smtClean="0">
                <a:solidFill>
                  <a:srgbClr val="7030A0"/>
                </a:solidFill>
              </a:rPr>
              <a:t> 13</a:t>
            </a:r>
            <a:r>
              <a:rPr lang="en-US" sz="2400" dirty="0" smtClean="0">
                <a:solidFill>
                  <a:srgbClr val="7030A0"/>
                </a:solidFill>
              </a:rPr>
              <a:t>, Some symptoms have reference to pathology, while others have reference only to the materia medica </a:t>
            </a:r>
          </a:p>
          <a:p>
            <a:pPr>
              <a:buNone/>
            </a:pPr>
            <a:r>
              <a:rPr lang="en-US" sz="2400" b="1" dirty="0" smtClean="0">
                <a:solidFill>
                  <a:srgbClr val="7030A0"/>
                </a:solidFill>
              </a:rPr>
              <a:t>           15</a:t>
            </a:r>
            <a:r>
              <a:rPr lang="en-US" sz="2400" dirty="0" smtClean="0">
                <a:solidFill>
                  <a:srgbClr val="7030A0"/>
                </a:solidFill>
              </a:rPr>
              <a:t>, Symptoms must be constantly weighed in mind in order to establish their grade whether common or peculiar.</a:t>
            </a:r>
          </a:p>
          <a:p>
            <a:pPr>
              <a:buNone/>
            </a:pPr>
            <a:r>
              <a:rPr lang="en-US" sz="2400" b="1" dirty="0" smtClean="0">
                <a:solidFill>
                  <a:srgbClr val="7030A0"/>
                </a:solidFill>
              </a:rPr>
              <a:t>           16</a:t>
            </a:r>
            <a:r>
              <a:rPr lang="en-US" sz="2400" dirty="0" smtClean="0">
                <a:solidFill>
                  <a:srgbClr val="7030A0"/>
                </a:solidFill>
              </a:rPr>
              <a:t>, When the physician comes to look over the record after an examination, to get the image, to classify and arrange it, he will find what is peculiar , and those symptoms are most general, and those that are common.</a:t>
            </a:r>
            <a:endParaRPr lang="en-US" sz="2400" dirty="0">
              <a:solidFill>
                <a:srgbClr val="7030A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00800"/>
          </a:xfrm>
        </p:spPr>
        <p:txBody>
          <a:bodyPr>
            <a:normAutofit/>
          </a:bodyPr>
          <a:lstStyle/>
          <a:p>
            <a:pPr>
              <a:buNone/>
            </a:pPr>
            <a:r>
              <a:rPr lang="en-US" sz="2400" b="1" dirty="0" smtClean="0"/>
              <a:t>           </a:t>
            </a:r>
            <a:r>
              <a:rPr lang="en-US" sz="2400" b="1" dirty="0" smtClean="0">
                <a:solidFill>
                  <a:srgbClr val="7030A0"/>
                </a:solidFill>
              </a:rPr>
              <a:t>17, </a:t>
            </a:r>
            <a:r>
              <a:rPr lang="en-US" sz="2400" dirty="0" smtClean="0">
                <a:solidFill>
                  <a:srgbClr val="7030A0"/>
                </a:solidFill>
              </a:rPr>
              <a:t>If the patients discourse (conversation) is incoherent (not connected), the question arising is he is intoxicated or delirious, or is breaking down of the brain and insanity.</a:t>
            </a:r>
          </a:p>
          <a:p>
            <a:pPr>
              <a:buNone/>
            </a:pPr>
            <a:r>
              <a:rPr lang="en-US" sz="2400" b="1" dirty="0" smtClean="0">
                <a:solidFill>
                  <a:srgbClr val="7030A0"/>
                </a:solidFill>
              </a:rPr>
              <a:t>          18, </a:t>
            </a:r>
            <a:r>
              <a:rPr lang="en-US" sz="2400" dirty="0" smtClean="0">
                <a:solidFill>
                  <a:srgbClr val="7030A0"/>
                </a:solidFill>
              </a:rPr>
              <a:t>The flash of the eye is important , it will tell the things that cannot be told by thy bystanders.</a:t>
            </a:r>
          </a:p>
          <a:p>
            <a:pPr>
              <a:buNone/>
            </a:pPr>
            <a:r>
              <a:rPr lang="en-US" sz="2400" dirty="0" smtClean="0">
                <a:solidFill>
                  <a:srgbClr val="7030A0"/>
                </a:solidFill>
              </a:rPr>
              <a:t>         </a:t>
            </a:r>
            <a:r>
              <a:rPr lang="en-US" sz="2400" b="1" dirty="0" smtClean="0">
                <a:solidFill>
                  <a:srgbClr val="7030A0"/>
                </a:solidFill>
              </a:rPr>
              <a:t> 19</a:t>
            </a:r>
            <a:r>
              <a:rPr lang="en-US" sz="2400" dirty="0" smtClean="0">
                <a:solidFill>
                  <a:srgbClr val="7030A0"/>
                </a:solidFill>
              </a:rPr>
              <a:t>, In acute cases physician must collect important and reliable symptoms from the patient and bystanders, if the patient is not able to communicate or in serious conditions, it is the duty of the physician to collect the perceptible symptoms and prescribe.</a:t>
            </a:r>
          </a:p>
          <a:p>
            <a:pPr>
              <a:buNone/>
            </a:pPr>
            <a:r>
              <a:rPr lang="en-US" sz="2400" b="1" dirty="0" smtClean="0">
                <a:solidFill>
                  <a:srgbClr val="7030A0"/>
                </a:solidFill>
              </a:rPr>
              <a:t>           20</a:t>
            </a:r>
            <a:r>
              <a:rPr lang="en-US" sz="2400" dirty="0" smtClean="0">
                <a:solidFill>
                  <a:srgbClr val="7030A0"/>
                </a:solidFill>
              </a:rPr>
              <a:t>, In acute diseases if the patient is under medicinal treatment , the symptoms are taken collectively i.e., disease and medicinal symptoms and prescribe on collective totality.</a:t>
            </a:r>
          </a:p>
          <a:p>
            <a:pPr>
              <a:buNone/>
            </a:pPr>
            <a:r>
              <a:rPr lang="en-US" sz="2400" b="1" dirty="0" smtClean="0">
                <a:solidFill>
                  <a:srgbClr val="7030A0"/>
                </a:solidFill>
              </a:rPr>
              <a:t>          21</a:t>
            </a:r>
            <a:r>
              <a:rPr lang="en-US" sz="2400" dirty="0" smtClean="0">
                <a:solidFill>
                  <a:srgbClr val="7030A0"/>
                </a:solidFill>
              </a:rPr>
              <a:t>, But in chronic diseases patient is under medicinal treatment or addict to alcoholics will not produce true image of disease, so the physician must wait or at most administer  </a:t>
            </a:r>
            <a:endParaRPr lang="en-US" sz="2400" dirty="0">
              <a:solidFill>
                <a:srgbClr val="7030A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00800"/>
          </a:xfrm>
        </p:spPr>
        <p:txBody>
          <a:bodyPr>
            <a:normAutofit lnSpcReduction="10000"/>
          </a:bodyPr>
          <a:lstStyle/>
          <a:p>
            <a:pPr>
              <a:buNone/>
            </a:pPr>
            <a:r>
              <a:rPr lang="en-US" sz="2400" dirty="0" smtClean="0">
                <a:solidFill>
                  <a:srgbClr val="7030A0"/>
                </a:solidFill>
              </a:rPr>
              <a:t>      an antidote to the drug taken. Some times he must wait a considerable time until the symptoms reveal them selves and express the nature of sickness.</a:t>
            </a:r>
          </a:p>
          <a:p>
            <a:pPr>
              <a:buNone/>
            </a:pPr>
            <a:r>
              <a:rPr lang="en-US" sz="2400" b="1" dirty="0" smtClean="0">
                <a:solidFill>
                  <a:srgbClr val="7030A0"/>
                </a:solidFill>
              </a:rPr>
              <a:t>              22</a:t>
            </a:r>
            <a:r>
              <a:rPr lang="en-US" sz="2400" dirty="0" smtClean="0">
                <a:solidFill>
                  <a:srgbClr val="7030A0"/>
                </a:solidFill>
              </a:rPr>
              <a:t>, On enquiring in to state of chronic disease, it is required to weigh the particular circumstances in which the patient may be placed, in regard to ordinary occupation, mode of life and domestic situation, etc ,in order to identify the development or cause  of malady or chronic disease, if it is not identified and removed, that develop psora.</a:t>
            </a:r>
          </a:p>
          <a:p>
            <a:pPr>
              <a:buNone/>
            </a:pPr>
            <a:r>
              <a:rPr lang="en-US" sz="2400" b="1" dirty="0" smtClean="0">
                <a:solidFill>
                  <a:srgbClr val="7030A0"/>
                </a:solidFill>
              </a:rPr>
              <a:t>             23, </a:t>
            </a:r>
            <a:r>
              <a:rPr lang="en-US" sz="2400" dirty="0" smtClean="0">
                <a:solidFill>
                  <a:srgbClr val="7030A0"/>
                </a:solidFill>
              </a:rPr>
              <a:t>The symptoms that are with held (refused) and seems to be obscure (hidden), and so difficult to obtain, the patient things such symptoms are not necessary and little ones, some times they are the characteristic of the disease, and necessary for the choice of the remedy.</a:t>
            </a:r>
          </a:p>
          <a:p>
            <a:pPr>
              <a:buNone/>
            </a:pPr>
            <a:r>
              <a:rPr lang="en-US" sz="2400" b="1" dirty="0" smtClean="0">
                <a:solidFill>
                  <a:srgbClr val="7030A0"/>
                </a:solidFill>
              </a:rPr>
              <a:t>           24</a:t>
            </a:r>
            <a:r>
              <a:rPr lang="en-US" sz="2400" dirty="0" smtClean="0">
                <a:solidFill>
                  <a:srgbClr val="7030A0"/>
                </a:solidFill>
              </a:rPr>
              <a:t>, There is another type of patient those that depict (describe minutely) their sufferings in lively colors (vigorously) , and make use of exaggerated (magnify unduly) terms to induce the physician to releave them promptly. </a:t>
            </a:r>
            <a:endParaRPr lang="en-US" sz="2400" dirty="0">
              <a:solidFill>
                <a:srgbClr val="7030A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324600"/>
          </a:xfrm>
        </p:spPr>
        <p:txBody>
          <a:bodyPr>
            <a:normAutofit lnSpcReduction="10000"/>
          </a:bodyPr>
          <a:lstStyle/>
          <a:p>
            <a:pPr>
              <a:buNone/>
            </a:pPr>
            <a:r>
              <a:rPr lang="en-US" dirty="0" smtClean="0">
                <a:solidFill>
                  <a:srgbClr val="7030A0"/>
                </a:solidFill>
              </a:rPr>
              <a:t>          </a:t>
            </a:r>
            <a:r>
              <a:rPr lang="en-US" sz="2400" b="1" dirty="0" smtClean="0">
                <a:solidFill>
                  <a:srgbClr val="7030A0"/>
                </a:solidFill>
              </a:rPr>
              <a:t>25</a:t>
            </a:r>
            <a:r>
              <a:rPr lang="en-US" dirty="0" smtClean="0">
                <a:solidFill>
                  <a:srgbClr val="7030A0"/>
                </a:solidFill>
              </a:rPr>
              <a:t>,</a:t>
            </a:r>
            <a:r>
              <a:rPr lang="en-US" sz="2400" dirty="0" smtClean="0">
                <a:solidFill>
                  <a:srgbClr val="7030A0"/>
                </a:solidFill>
              </a:rPr>
              <a:t>The exaggeration of symptoms by sensitive people, it is an insane habit , such as belongs to hysteria. The physician will helpless in the hands of these exaggerators. In this situation tendency to exaggeration must be considered as a symptom. </a:t>
            </a:r>
          </a:p>
          <a:p>
            <a:pPr>
              <a:buNone/>
            </a:pPr>
            <a:r>
              <a:rPr lang="en-US" sz="2400" dirty="0" smtClean="0">
                <a:solidFill>
                  <a:srgbClr val="7030A0"/>
                </a:solidFill>
              </a:rPr>
              <a:t>           </a:t>
            </a:r>
            <a:r>
              <a:rPr lang="en-US" sz="2400" b="1" dirty="0" smtClean="0">
                <a:solidFill>
                  <a:srgbClr val="7030A0"/>
                </a:solidFill>
              </a:rPr>
              <a:t> 26</a:t>
            </a:r>
            <a:r>
              <a:rPr lang="en-US" sz="2400" dirty="0" smtClean="0">
                <a:solidFill>
                  <a:srgbClr val="7030A0"/>
                </a:solidFill>
              </a:rPr>
              <a:t>, The exaggeration must be measured with discretion (judiciously) and wisdom (right use of knowledge) ‘even the most impatient, hypochondriac never invent sufferings and symptoms that are void of foundation, and the truth of this is easily ascertained by comparing the complaints he utters(expressed in words) at different intervals, during while the physician give him nothing at least that is non medicinal. The physician can accept those symptoms that he repeat.</a:t>
            </a:r>
          </a:p>
          <a:p>
            <a:pPr>
              <a:buNone/>
            </a:pPr>
            <a:r>
              <a:rPr lang="en-US" sz="2400" dirty="0" smtClean="0">
                <a:solidFill>
                  <a:srgbClr val="7030A0"/>
                </a:solidFill>
              </a:rPr>
              <a:t>           </a:t>
            </a:r>
            <a:r>
              <a:rPr lang="en-US" sz="2400" b="1" dirty="0" smtClean="0">
                <a:solidFill>
                  <a:srgbClr val="7030A0"/>
                </a:solidFill>
              </a:rPr>
              <a:t> 27</a:t>
            </a:r>
            <a:r>
              <a:rPr lang="en-US" sz="2400" dirty="0" smtClean="0">
                <a:solidFill>
                  <a:srgbClr val="7030A0"/>
                </a:solidFill>
              </a:rPr>
              <a:t>, Another obstacle we have in examination of a case is lazy , the patient is lazy ask them to write down the symptoms when they are appearing, and too indolent (indisposed to activity) and forget full to remember them in the presence of  </a:t>
            </a:r>
            <a:endParaRPr lang="en-US" sz="2400" dirty="0">
              <a:solidFill>
                <a:srgbClr val="7030A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248400"/>
          </a:xfrm>
        </p:spPr>
        <p:txBody>
          <a:bodyPr>
            <a:normAutofit lnSpcReduction="10000"/>
          </a:bodyPr>
          <a:lstStyle/>
          <a:p>
            <a:pPr>
              <a:buNone/>
            </a:pPr>
            <a:r>
              <a:rPr lang="en-US" sz="2400" dirty="0" smtClean="0"/>
              <a:t>     </a:t>
            </a:r>
            <a:r>
              <a:rPr lang="en-US" sz="2400" dirty="0" smtClean="0">
                <a:solidFill>
                  <a:srgbClr val="7030A0"/>
                </a:solidFill>
              </a:rPr>
              <a:t>of the physician, in these cases the patient should be instructed to write down the symptoms when they occur at home.</a:t>
            </a:r>
          </a:p>
          <a:p>
            <a:pPr>
              <a:buNone/>
            </a:pPr>
            <a:r>
              <a:rPr lang="en-US" sz="2400" b="1" dirty="0" smtClean="0">
                <a:solidFill>
                  <a:srgbClr val="7030A0"/>
                </a:solidFill>
              </a:rPr>
              <a:t>            28, </a:t>
            </a:r>
            <a:r>
              <a:rPr lang="en-US" sz="2400" dirty="0" smtClean="0">
                <a:solidFill>
                  <a:srgbClr val="7030A0"/>
                </a:solidFill>
              </a:rPr>
              <a:t>It is often quite an important thing to get the patient  to write down the symptoms in memorandum form as they occur, not write at night , what has occurred during the day, but to run instantly and put the symptoms down in simple language , describing the sensation and location, and the time of day of it coming and going and the modalities. Indolence and forgetfulness become obstacles to the gathering of symptoms.</a:t>
            </a:r>
          </a:p>
          <a:p>
            <a:pPr>
              <a:buNone/>
            </a:pPr>
            <a:r>
              <a:rPr lang="en-US" sz="2400" b="1" dirty="0" smtClean="0">
                <a:solidFill>
                  <a:srgbClr val="7030A0"/>
                </a:solidFill>
              </a:rPr>
              <a:t>              29,</a:t>
            </a:r>
            <a:r>
              <a:rPr lang="en-US" sz="2400" dirty="0" smtClean="0">
                <a:solidFill>
                  <a:srgbClr val="7030A0"/>
                </a:solidFill>
              </a:rPr>
              <a:t>Considering</a:t>
            </a:r>
            <a:r>
              <a:rPr lang="en-US" sz="2400" b="1" dirty="0" smtClean="0">
                <a:solidFill>
                  <a:srgbClr val="7030A0"/>
                </a:solidFill>
              </a:rPr>
              <a:t> s</a:t>
            </a:r>
            <a:r>
              <a:rPr lang="en-US" sz="2400" dirty="0" smtClean="0">
                <a:solidFill>
                  <a:srgbClr val="7030A0"/>
                </a:solidFill>
              </a:rPr>
              <a:t>uch a state of false modesty and such a lack of innocence up on the whole human race, false modesty and shame will prevent patient from telling the truth. Patient deny having has gonorrhea or having been exposed to circumstances that were similar.</a:t>
            </a:r>
          </a:p>
          <a:p>
            <a:pPr>
              <a:buNone/>
            </a:pPr>
            <a:r>
              <a:rPr lang="en-US" sz="2400" dirty="0" smtClean="0">
                <a:solidFill>
                  <a:srgbClr val="7030A0"/>
                </a:solidFill>
              </a:rPr>
              <a:t>                </a:t>
            </a:r>
            <a:endParaRPr lang="en-US" sz="2400" dirty="0">
              <a:solidFill>
                <a:srgbClr val="7030A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424</TotalTime>
  <Words>1443</Words>
  <Application>Microsoft Office PowerPoint</Application>
  <PresentationFormat>On-screen Show (4:3)</PresentationFormat>
  <Paragraphs>36</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Bahnschrift SemiBold</vt:lpstr>
      <vt:lpstr>Calibri</vt:lpstr>
      <vt:lpstr>Office Theme</vt:lpstr>
      <vt:lpstr>CASE TAKING Dr.KENT’S INSTRUCTIONS    DR CHANDRA HASAN C M, M.D(Hom), ASSOCIATE PROFESSOR, DEPT OF REPERTORY, SARADA KRISHNA HOMOEOPATHIC MEDICAL COLLEGE, KULASEKHARAM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CASE TAKING Dr.Kent’s instructions</dc:title>
  <dc:creator>INTEL i3</dc:creator>
  <cp:lastModifiedBy>Admin</cp:lastModifiedBy>
  <cp:revision>57</cp:revision>
  <dcterms:created xsi:type="dcterms:W3CDTF">2018-04-12T16:06:52Z</dcterms:created>
  <dcterms:modified xsi:type="dcterms:W3CDTF">2019-12-28T07:31:10Z</dcterms:modified>
</cp:coreProperties>
</file>